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notesMasterIdLst>
    <p:notesMasterId r:id="rId44"/>
  </p:notesMasterIdLst>
  <p:sldIdLst>
    <p:sldId id="258" r:id="rId5"/>
    <p:sldId id="263" r:id="rId6"/>
    <p:sldId id="1223" r:id="rId7"/>
    <p:sldId id="803" r:id="rId8"/>
    <p:sldId id="1231" r:id="rId9"/>
    <p:sldId id="260" r:id="rId10"/>
    <p:sldId id="262" r:id="rId11"/>
    <p:sldId id="806" r:id="rId12"/>
    <p:sldId id="807" r:id="rId13"/>
    <p:sldId id="265" r:id="rId14"/>
    <p:sldId id="266" r:id="rId15"/>
    <p:sldId id="267" r:id="rId16"/>
    <p:sldId id="268" r:id="rId17"/>
    <p:sldId id="271" r:id="rId18"/>
    <p:sldId id="272" r:id="rId19"/>
    <p:sldId id="273" r:id="rId20"/>
    <p:sldId id="274" r:id="rId21"/>
    <p:sldId id="275" r:id="rId22"/>
    <p:sldId id="808" r:id="rId23"/>
    <p:sldId id="277" r:id="rId24"/>
    <p:sldId id="278" r:id="rId25"/>
    <p:sldId id="279" r:id="rId26"/>
    <p:sldId id="280" r:id="rId27"/>
    <p:sldId id="1235" r:id="rId28"/>
    <p:sldId id="1236" r:id="rId29"/>
    <p:sldId id="285" r:id="rId30"/>
    <p:sldId id="289" r:id="rId31"/>
    <p:sldId id="293" r:id="rId32"/>
    <p:sldId id="301" r:id="rId33"/>
    <p:sldId id="302" r:id="rId34"/>
    <p:sldId id="303" r:id="rId35"/>
    <p:sldId id="304" r:id="rId36"/>
    <p:sldId id="305" r:id="rId37"/>
    <p:sldId id="308" r:id="rId38"/>
    <p:sldId id="310" r:id="rId39"/>
    <p:sldId id="312" r:id="rId40"/>
    <p:sldId id="313" r:id="rId41"/>
    <p:sldId id="276" r:id="rId42"/>
    <p:sldId id="338" r:id="rId43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ED145B"/>
    <a:srgbClr val="4F5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4"/>
    <p:restoredTop sz="77415"/>
  </p:normalViewPr>
  <p:slideViewPr>
    <p:cSldViewPr snapToGrid="0" snapToObjects="1">
      <p:cViewPr varScale="1">
        <p:scale>
          <a:sx n="130" d="100"/>
          <a:sy n="130" d="100"/>
        </p:scale>
        <p:origin x="1496" y="176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0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0" name="Google Shape;2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8" name="Google Shape;22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6" name="Google Shape;24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 err="1"/>
              <a:t>Consiste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entrada,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saída</a:t>
            </a:r>
            <a:r>
              <a:rPr lang="en-US" dirty="0"/>
              <a:t> e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camadas</a:t>
            </a:r>
            <a:r>
              <a:rPr lang="en-US" dirty="0"/>
              <a:t> </a:t>
            </a:r>
            <a:r>
              <a:rPr lang="en-US" dirty="0" err="1"/>
              <a:t>ocultas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conectadas</a:t>
            </a:r>
            <a:r>
              <a:rPr lang="en-US" dirty="0"/>
              <a:t> entre </a:t>
            </a:r>
            <a:r>
              <a:rPr lang="en-US" dirty="0" err="1"/>
              <a:t>elas</a:t>
            </a:r>
            <a:r>
              <a:rPr lang="en-US" dirty="0"/>
              <a:t>;</a:t>
            </a:r>
            <a:endParaRPr dirty="0"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https://</a:t>
            </a:r>
            <a:r>
              <a:rPr lang="en-US" dirty="0" err="1"/>
              <a:t>playground.tensorflow.org</a:t>
            </a:r>
            <a:r>
              <a:rPr lang="en-US" dirty="0"/>
              <a:t>/#activation=</a:t>
            </a:r>
            <a:r>
              <a:rPr lang="en-US" dirty="0" err="1"/>
              <a:t>tanh&amp;batchSize</a:t>
            </a:r>
            <a:r>
              <a:rPr lang="en-US" dirty="0"/>
              <a:t>=10&amp;dataset=</a:t>
            </a:r>
            <a:r>
              <a:rPr lang="en-US" dirty="0" err="1"/>
              <a:t>circle&amp;regDataset</a:t>
            </a:r>
            <a:r>
              <a:rPr lang="en-US" dirty="0"/>
              <a:t>=</a:t>
            </a:r>
            <a:r>
              <a:rPr lang="en-US" dirty="0" err="1"/>
              <a:t>reg-plane&amp;learningRate</a:t>
            </a:r>
            <a:r>
              <a:rPr lang="en-US" dirty="0"/>
              <a:t>=0.03&amp;regularizationRate=0&amp;noise=0&amp;networkShape=4,2&amp;seed=0.03423&amp;showTestData=</a:t>
            </a:r>
            <a:r>
              <a:rPr lang="en-US" dirty="0" err="1"/>
              <a:t>false&amp;discretize</a:t>
            </a:r>
            <a:r>
              <a:rPr lang="en-US" dirty="0"/>
              <a:t>=</a:t>
            </a:r>
            <a:r>
              <a:rPr lang="en-US" dirty="0" err="1"/>
              <a:t>false&amp;percTrainData</a:t>
            </a:r>
            <a:r>
              <a:rPr lang="en-US" dirty="0"/>
              <a:t>=50&amp;x=</a:t>
            </a:r>
            <a:r>
              <a:rPr lang="en-US" dirty="0" err="1"/>
              <a:t>true&amp;y</a:t>
            </a:r>
            <a:r>
              <a:rPr lang="en-US" dirty="0"/>
              <a:t>=</a:t>
            </a:r>
            <a:r>
              <a:rPr lang="en-US" dirty="0" err="1"/>
              <a:t>true&amp;xTimesY</a:t>
            </a:r>
            <a:r>
              <a:rPr lang="en-US" dirty="0"/>
              <a:t>=</a:t>
            </a:r>
            <a:r>
              <a:rPr lang="en-US" dirty="0" err="1"/>
              <a:t>false&amp;xSquared</a:t>
            </a:r>
            <a:r>
              <a:rPr lang="en-US" dirty="0"/>
              <a:t>=</a:t>
            </a:r>
            <a:r>
              <a:rPr lang="en-US" dirty="0" err="1"/>
              <a:t>false&amp;ySquared</a:t>
            </a:r>
            <a:r>
              <a:rPr lang="en-US" dirty="0"/>
              <a:t>=</a:t>
            </a:r>
            <a:r>
              <a:rPr lang="en-US" dirty="0" err="1"/>
              <a:t>false&amp;cosX</a:t>
            </a:r>
            <a:r>
              <a:rPr lang="en-US" dirty="0"/>
              <a:t>=</a:t>
            </a:r>
            <a:r>
              <a:rPr lang="en-US" dirty="0" err="1"/>
              <a:t>false&amp;sinX</a:t>
            </a:r>
            <a:r>
              <a:rPr lang="en-US" dirty="0"/>
              <a:t>=</a:t>
            </a:r>
            <a:r>
              <a:rPr lang="en-US" dirty="0" err="1"/>
              <a:t>false&amp;cosY</a:t>
            </a:r>
            <a:r>
              <a:rPr lang="en-US" dirty="0"/>
              <a:t>=</a:t>
            </a:r>
            <a:r>
              <a:rPr lang="en-US" dirty="0" err="1"/>
              <a:t>false&amp;sinY</a:t>
            </a:r>
            <a:r>
              <a:rPr lang="en-US" dirty="0"/>
              <a:t>=</a:t>
            </a:r>
            <a:r>
              <a:rPr lang="en-US" dirty="0" err="1"/>
              <a:t>false&amp;collectStats</a:t>
            </a:r>
            <a:r>
              <a:rPr lang="en-US" dirty="0"/>
              <a:t>=</a:t>
            </a:r>
            <a:r>
              <a:rPr lang="en-US" dirty="0" err="1"/>
              <a:t>false&amp;problem</a:t>
            </a:r>
            <a:r>
              <a:rPr lang="en-US" dirty="0"/>
              <a:t>=</a:t>
            </a:r>
            <a:r>
              <a:rPr lang="en-US" dirty="0" err="1"/>
              <a:t>classification&amp;initZero</a:t>
            </a:r>
            <a:r>
              <a:rPr lang="en-US" dirty="0"/>
              <a:t>=</a:t>
            </a:r>
            <a:r>
              <a:rPr lang="en-US" dirty="0" err="1"/>
              <a:t>false&amp;hideText</a:t>
            </a:r>
            <a:r>
              <a:rPr lang="en-US" dirty="0"/>
              <a:t>=false</a:t>
            </a:r>
            <a:endParaRPr dirty="0"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representada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série</a:t>
            </a:r>
            <a:r>
              <a:rPr lang="en-US" dirty="0"/>
              <a:t> de </a:t>
            </a:r>
            <a:r>
              <a:rPr lang="en-US" dirty="0" err="1"/>
              <a:t>neurônios</a:t>
            </a:r>
            <a:r>
              <a:rPr lang="en-US" dirty="0"/>
              <a:t> e, </a:t>
            </a:r>
            <a:r>
              <a:rPr lang="en-US" dirty="0" err="1"/>
              <a:t>progressivamente</a:t>
            </a:r>
            <a:r>
              <a:rPr lang="en-US" dirty="0"/>
              <a:t>, </a:t>
            </a:r>
            <a:r>
              <a:rPr lang="en-US" dirty="0" err="1"/>
              <a:t>extrai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  <a:r>
              <a:rPr lang="en-US" dirty="0" err="1"/>
              <a:t>maior</a:t>
            </a:r>
            <a:r>
              <a:rPr lang="en-US" dirty="0"/>
              <a:t> e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nível</a:t>
            </a:r>
            <a:r>
              <a:rPr lang="en-US" dirty="0"/>
              <a:t> da entrada </a:t>
            </a:r>
            <a:r>
              <a:rPr lang="en-US" dirty="0" err="1"/>
              <a:t>até</a:t>
            </a:r>
            <a:r>
              <a:rPr lang="en-US" dirty="0"/>
              <a:t> que a </a:t>
            </a:r>
            <a:r>
              <a:rPr lang="en-US" dirty="0" err="1"/>
              <a:t>camada</a:t>
            </a:r>
            <a:r>
              <a:rPr lang="en-US" dirty="0"/>
              <a:t> final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essencialmente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decisão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que a entrada </a:t>
            </a:r>
            <a:r>
              <a:rPr lang="en-US" dirty="0" err="1"/>
              <a:t>mostra</a:t>
            </a:r>
            <a:r>
              <a:rPr lang="en-US" dirty="0"/>
              <a:t>;</a:t>
            </a:r>
            <a:endParaRPr dirty="0"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camadas</a:t>
            </a:r>
            <a:r>
              <a:rPr lang="en-US" dirty="0"/>
              <a:t> a rede </a:t>
            </a:r>
            <a:r>
              <a:rPr lang="en-US" dirty="0" err="1"/>
              <a:t>tiver</a:t>
            </a:r>
            <a:r>
              <a:rPr lang="en-US" dirty="0"/>
              <a:t>,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r>
              <a:rPr lang="en-US" dirty="0"/>
              <a:t> que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aprenderá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47" name="Google Shape;24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1" name="Google Shape;3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Aprende gerando um sinal de erro que mede a diferença entre as previsões da rede e os valores desejados e, em seguida, usando este sinal de erro para alterar os pesos (ou parâmetros) para que as previsões fiquem mais precisas.</a:t>
            </a:r>
            <a:endParaRPr/>
          </a:p>
        </p:txBody>
      </p:sp>
      <p:sp>
        <p:nvSpPr>
          <p:cNvPr id="312" name="Google Shape;31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9" name="Google Shape;33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Redes neurais convolucionais aprendem uma representação complexa de dados visuais usando grandes quantidades de dados. Eles são inspirados pelo sistema visual humano e aprendem múltiplas camadas de transformações, que são aplicadas uma sobre a outra para extrair uma representação progressivamente mais sofisticada da entrada.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Cada camada de uma CNN recebe um volume 3D de números e gera um volume 3D de números. Por exemplo. A imagem é um cubo 224 * 224 * 3 (RGB) e será transformada em1 * 1000 vetores de probabilidades.</a:t>
            </a:r>
            <a:endParaRPr/>
          </a:p>
        </p:txBody>
      </p:sp>
      <p:sp>
        <p:nvSpPr>
          <p:cNvPr id="340" name="Google Shape;34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9" name="Google Shape;38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 camada de convolução é um detector de recursos que aprende automaticamente a filtrar as informações não necessárias de uma entrada usando o kernel de convolução.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As camadas de agrupamento calculam o valor máximo ou médio de um recurso específico em uma região dos dados de entrada (redução de tamanho das imagens de entrada).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Também ajuda a detectar objetos em alguns locais incomuns e reduz o tamanho da memória.</a:t>
            </a:r>
            <a:endParaRPr/>
          </a:p>
        </p:txBody>
      </p:sp>
      <p:sp>
        <p:nvSpPr>
          <p:cNvPr id="390" name="Google Shape;390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9" name="Google Shape;40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03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7" name="Google Shape;45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O estado da arte resulta em predição de séries temporais, robótica adaptativa, reconhecimento de caligrafia, classificação de imagem, reconhecimento de fala, predição de mercado de ações e outros problemas de aprendizado de seqüência. Tudo pode ser processado seqüencialmente.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8" name="Google Shape;458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" name="Google Shape;473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As unidades LSTM fornecem às células de memória da rede operações de leitura, gravação e redefinição. Durante o treinamento, a rede pode aprender quando deve se lembrar dos dados e quando deve descartá-los.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Adequado para aprender com a experiência para classificar, processar e prever séries temporais quando há muito longo tempo de atraso entre os eventos importantes.</a:t>
            </a:r>
            <a:endParaRPr/>
          </a:p>
        </p:txBody>
      </p:sp>
      <p:sp>
        <p:nvSpPr>
          <p:cNvPr id="474" name="Google Shape;474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1" name="Google Shape;4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3" name="Google Shape;663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495E16-CB53-7EC5-62D1-0050B7F2324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88343" y="0"/>
            <a:ext cx="955657" cy="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erience.huia.hau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83937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Unlocking Deep Learning – </a:t>
            </a:r>
          </a:p>
          <a:p>
            <a:pPr algn="ctr"/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Uma Jornada para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Não</a:t>
            </a:r>
            <a:r>
              <a:rPr lang="en-US" sz="4000" dirty="0">
                <a:solidFill>
                  <a:srgbClr val="ED145B"/>
                </a:solidFill>
                <a:latin typeface="Gotham HTF Light"/>
                <a:cs typeface="Gotham HTF Light"/>
              </a:rPr>
              <a:t> </a:t>
            </a:r>
            <a:r>
              <a:rPr lang="en-US" sz="4000" dirty="0" err="1">
                <a:solidFill>
                  <a:srgbClr val="ED145B"/>
                </a:solidFill>
                <a:latin typeface="Gotham HTF Light"/>
                <a:cs typeface="Gotham HTF Light"/>
              </a:rPr>
              <a:t>Cientistas</a:t>
            </a:r>
            <a:endParaRPr lang="en-US" sz="4000" dirty="0">
              <a:solidFill>
                <a:srgbClr val="ED145B"/>
              </a:solidFill>
              <a:latin typeface="Gotham HTF Light"/>
              <a:cs typeface="Gotham HTF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341D2-DF61-AB4F-B739-B92966374197}"/>
              </a:ext>
            </a:extLst>
          </p:cNvPr>
          <p:cNvSpPr txBox="1"/>
          <p:nvPr/>
        </p:nvSpPr>
        <p:spPr>
          <a:xfrm>
            <a:off x="1001694" y="3097260"/>
            <a:ext cx="3519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626E73"/>
                </a:solidFill>
                <a:latin typeface="Gotham HTF Book"/>
                <a:cs typeface="Gotham HTF Book"/>
              </a:rPr>
              <a:t>Dr. Ahirton Lopes</a:t>
            </a:r>
          </a:p>
          <a:p>
            <a:pPr algn="ctr"/>
            <a:r>
              <a:rPr lang="pt-BR" sz="2400" dirty="0">
                <a:solidFill>
                  <a:srgbClr val="626E73"/>
                </a:solidFill>
                <a:latin typeface="Gotham HTF Book"/>
                <a:cs typeface="Gotham HTF Book"/>
              </a:rPr>
              <a:t>Head </a:t>
            </a:r>
            <a:r>
              <a:rPr lang="pt-BR" sz="2400" dirty="0" err="1">
                <a:solidFill>
                  <a:srgbClr val="626E73"/>
                </a:solidFill>
                <a:latin typeface="Gotham HTF Book"/>
                <a:cs typeface="Gotham HTF Book"/>
              </a:rPr>
              <a:t>of</a:t>
            </a:r>
            <a:r>
              <a:rPr lang="pt-BR" sz="2400" dirty="0">
                <a:solidFill>
                  <a:srgbClr val="626E73"/>
                </a:solidFill>
                <a:latin typeface="Gotham HTF Book"/>
                <a:cs typeface="Gotham HTF Book"/>
              </a:rPr>
              <a:t> Data</a:t>
            </a:r>
            <a:endParaRPr lang="pt-BR" sz="2400" dirty="0">
              <a:solidFill>
                <a:srgbClr val="ED145B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2000" dirty="0">
                <a:solidFill>
                  <a:srgbClr val="626E73"/>
                </a:solidFill>
                <a:latin typeface="Gotham HTF Book"/>
                <a:cs typeface="Gotham HTF Book"/>
              </a:rPr>
              <a:t>Professor de MBA @ </a:t>
            </a:r>
            <a:r>
              <a:rPr lang="pt-BR" sz="2000" dirty="0">
                <a:solidFill>
                  <a:srgbClr val="ED145B"/>
                </a:solidFill>
                <a:latin typeface="Gotham HTF Book"/>
                <a:cs typeface="Gotham HTF Book"/>
              </a:rPr>
              <a:t>FIAP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60DF9B-FEF4-A44C-B1B8-1450945B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861" y="2714077"/>
            <a:ext cx="2451445" cy="9833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BA1E960-85E0-DCFA-130B-D97FA84F0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61" y="3875576"/>
            <a:ext cx="2451445" cy="8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825" y="1114266"/>
            <a:ext cx="6864350" cy="367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VS. 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862" y="1676393"/>
            <a:ext cx="6441287" cy="247283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QUE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9A9C9F-5227-8AFE-A69D-90B480BE5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66" y="1108072"/>
            <a:ext cx="8323668" cy="29321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/>
        </p:nvSpPr>
        <p:spPr>
          <a:xfrm>
            <a:off x="936052" y="1082382"/>
            <a:ext cx="2417841" cy="36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Labrador ou frango frito?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5460" y="1573856"/>
            <a:ext cx="3333081" cy="336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3"/>
          <p:cNvSpPr txBox="1"/>
          <p:nvPr/>
        </p:nvSpPr>
        <p:spPr>
          <a:xfrm>
            <a:off x="936052" y="570346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PROBLEMAS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COMPLEXOS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2753" y="1073427"/>
            <a:ext cx="5299506" cy="3942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8070" y="1112555"/>
            <a:ext cx="5364539" cy="37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2621" y="1219201"/>
            <a:ext cx="6172284" cy="377838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PESQUISADORES NOTÁVEIS EM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564" y="1098606"/>
            <a:ext cx="5817567" cy="3824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QUE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0442" y="1219201"/>
            <a:ext cx="5749176" cy="343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QUE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825" y="911659"/>
            <a:ext cx="6864350" cy="3981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RUMO A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>
            <a:extLst>
              <a:ext uri="{FF2B5EF4-FFF2-40B4-BE49-F238E27FC236}">
                <a16:creationId xmlns:a16="http://schemas.microsoft.com/office/drawing/2014/main" id="{11AA5AF4-A2EF-F4E5-4416-D7AAD0B5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0" y="276008"/>
            <a:ext cx="45624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387F45AE-A083-3E92-E47F-1D90AF971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827" y="2819054"/>
            <a:ext cx="339974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Dr. Ahirton Lopes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Head of 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Professor de MBA @ FIAP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5x Most Valuable Professional – AI @Microsoft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Google Developer Expert – Machine Learning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LinkedIn Top Voice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 err="1"/>
              <a:t>Doutor</a:t>
            </a:r>
            <a:r>
              <a:rPr lang="en-US" altLang="en-US" sz="1000" dirty="0"/>
              <a:t> </a:t>
            </a:r>
            <a:r>
              <a:rPr lang="en-US" altLang="en-US" sz="1000" dirty="0" err="1"/>
              <a:t>em</a:t>
            </a:r>
            <a:r>
              <a:rPr lang="en-US" altLang="en-US" sz="1000" dirty="0"/>
              <a:t> </a:t>
            </a:r>
            <a:r>
              <a:rPr lang="en-US" altLang="en-US" sz="1000" dirty="0" err="1"/>
              <a:t>Engenharia</a:t>
            </a:r>
            <a:r>
              <a:rPr lang="en-US" altLang="en-US" sz="1000" dirty="0"/>
              <a:t> </a:t>
            </a:r>
            <a:r>
              <a:rPr lang="en-US" altLang="en-US" sz="1000" dirty="0" err="1"/>
              <a:t>Elétrica</a:t>
            </a:r>
            <a:r>
              <a:rPr lang="en-US" altLang="en-US" sz="1000" dirty="0"/>
              <a:t> e </a:t>
            </a:r>
            <a:r>
              <a:rPr lang="en-US" altLang="en-US" sz="1000" dirty="0" err="1"/>
              <a:t>Computação</a:t>
            </a:r>
            <a:r>
              <a:rPr lang="en-US" altLang="en-US" sz="1000" dirty="0"/>
              <a:t> pela </a:t>
            </a:r>
            <a:r>
              <a:rPr lang="en-US" altLang="en-US" sz="1000" dirty="0" err="1"/>
              <a:t>Universidade</a:t>
            </a:r>
            <a:r>
              <a:rPr lang="en-US" altLang="en-US" sz="1000" dirty="0"/>
              <a:t> </a:t>
            </a:r>
            <a:r>
              <a:rPr lang="en-US" altLang="en-US" sz="1000" dirty="0" err="1"/>
              <a:t>Presbiteriana</a:t>
            </a:r>
            <a:r>
              <a:rPr lang="en-US" altLang="en-US" sz="1000" dirty="0"/>
              <a:t> Mackenzie (UPM)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 err="1"/>
              <a:t>Pesquisador</a:t>
            </a:r>
            <a:r>
              <a:rPr lang="en-US" altLang="en-US" sz="1000" dirty="0"/>
              <a:t> </a:t>
            </a:r>
            <a:r>
              <a:rPr lang="en-US" altLang="en-US" sz="1000" dirty="0" err="1"/>
              <a:t>em</a:t>
            </a:r>
            <a:r>
              <a:rPr lang="en-US" altLang="en-US" sz="1000" dirty="0"/>
              <a:t> Machine e Deep Learning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0A80240A-77C2-5E7A-1D41-E44B5F716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35" y="276008"/>
            <a:ext cx="25257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1ED07240-6682-0B11-D446-F3BD5C48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48" y="2936658"/>
            <a:ext cx="3041800" cy="14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5361" y="1060174"/>
            <a:ext cx="6310719" cy="3843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RUMO A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774" y="1173213"/>
            <a:ext cx="6241636" cy="357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GRANDES USUÁRIOS EM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1887" y="1245705"/>
            <a:ext cx="5990984" cy="365076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STARTUPS USUÁRIAS DE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595" y="750775"/>
            <a:ext cx="5378191" cy="255313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1139826" y="3432181"/>
            <a:ext cx="6864349" cy="140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8708" marR="0" lvl="0" indent="-524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1"/>
              <a:buFont typeface="Calibri"/>
              <a:buNone/>
            </a:pPr>
            <a:endParaRPr sz="120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708" marR="0" lvl="0" indent="-128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1"/>
              <a:buFont typeface="Calibri"/>
              <a:buChar char="-"/>
            </a:pPr>
            <a:r>
              <a:rPr lang="en-US" sz="12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camada é representada como uma série de neurônios e, progressivamente, extrai recursos de maior e maior nível da entrada até que a camada final faça essencialmente uma decisão sobre o que a entrada mostra;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708" marR="0" lvl="0" indent="-524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1"/>
              <a:buFont typeface="Calibri"/>
              <a:buNone/>
            </a:pPr>
            <a:endParaRPr sz="120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708" marR="0" lvl="0" indent="-128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1"/>
              <a:buFont typeface="Calibri"/>
              <a:buChar char="-"/>
            </a:pPr>
            <a:r>
              <a:rPr lang="en-US" sz="12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Quanto mais camadas a rede tiver, maiores serão as características que ela aprenderá.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A93D0-A34D-5B44-9E41-E2DF4A0957C3}"/>
              </a:ext>
            </a:extLst>
          </p:cNvPr>
          <p:cNvSpPr txBox="1">
            <a:spLocks/>
          </p:cNvSpPr>
          <p:nvPr/>
        </p:nvSpPr>
        <p:spPr>
          <a:xfrm>
            <a:off x="1416318" y="208990"/>
            <a:ext cx="5851468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en-US" sz="2100" dirty="0">
                <a:solidFill>
                  <a:srgbClr val="ED145B"/>
                </a:solidFill>
                <a:latin typeface=""/>
              </a:rPr>
              <a:t>EXEMPLO</a:t>
            </a:r>
          </a:p>
        </p:txBody>
      </p:sp>
      <p:pic>
        <p:nvPicPr>
          <p:cNvPr id="3" name="Imagem 2" descr="Screen Shot 2019-04-11 at 15.25.22.png">
            <a:extLst>
              <a:ext uri="{FF2B5EF4-FFF2-40B4-BE49-F238E27FC236}">
                <a16:creationId xmlns:a16="http://schemas.microsoft.com/office/drawing/2014/main" id="{72519014-5218-F593-A143-2A01D37D9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6" y="1084661"/>
            <a:ext cx="8262568" cy="322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721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A93D0-A34D-5B44-9E41-E2DF4A0957C3}"/>
              </a:ext>
            </a:extLst>
          </p:cNvPr>
          <p:cNvSpPr txBox="1">
            <a:spLocks/>
          </p:cNvSpPr>
          <p:nvPr/>
        </p:nvSpPr>
        <p:spPr>
          <a:xfrm>
            <a:off x="1416318" y="208990"/>
            <a:ext cx="5851468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en-US" sz="2100" dirty="0">
                <a:solidFill>
                  <a:srgbClr val="ED145B"/>
                </a:solidFill>
              </a:rPr>
              <a:t>EXEMPLO</a:t>
            </a:r>
          </a:p>
        </p:txBody>
      </p:sp>
      <p:pic>
        <p:nvPicPr>
          <p:cNvPr id="4" name="Imagem 3" descr="Screen Shot 2019-04-11 at 15.25.33.png">
            <a:extLst>
              <a:ext uri="{FF2B5EF4-FFF2-40B4-BE49-F238E27FC236}">
                <a16:creationId xmlns:a16="http://schemas.microsoft.com/office/drawing/2014/main" id="{6AD01060-9D0A-15DA-B3CC-5C102C805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2" y="845256"/>
            <a:ext cx="6901240" cy="40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452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/>
        </p:nvSpPr>
        <p:spPr>
          <a:xfrm>
            <a:off x="939416" y="1099916"/>
            <a:ext cx="7266183" cy="101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75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Aprendizado: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 que queremos: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6533" y="1830938"/>
            <a:ext cx="5350933" cy="274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REDES NEURAIS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ARTIFICIAIS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721" y="1032881"/>
            <a:ext cx="5362558" cy="337797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/>
          <p:nvPr/>
        </p:nvSpPr>
        <p:spPr>
          <a:xfrm>
            <a:off x="1139825" y="4506437"/>
            <a:ext cx="6864350" cy="64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Ou seja, a rede acaba gerando um sinal de erro que mede a diferença entre as previsões da rede e os valores desejados e, em seguida, usa-se este sinal de erro para alterar os pesos (ou parâmetros) para que as previsões fiquem cada vez mais precisas.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217" y="1245706"/>
            <a:ext cx="6880958" cy="25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/>
          <p:nvPr/>
        </p:nvSpPr>
        <p:spPr>
          <a:xfrm>
            <a:off x="1139825" y="4022090"/>
            <a:ext cx="6864350" cy="99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8708" marR="0" lvl="0" indent="-128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1"/>
              <a:buFont typeface="Calibri"/>
              <a:buChar char="-"/>
            </a:pPr>
            <a:r>
              <a:rPr lang="en-US" sz="9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neurais convolucionais aprendem uma representação complexa de dados visuais usando grandes quantidades de dados. Eles são inspirados pelo sistema visual humano e aprendem múltiplas camadas de transformações, que são aplicadas uma sobre a outra para extrair uma representação progressivamente mais sofisticada da entrada.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708" marR="0" lvl="0" indent="-71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1"/>
              <a:buFont typeface="Calibri"/>
              <a:buNone/>
            </a:pPr>
            <a:endParaRPr sz="90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708" marR="0" lvl="0" indent="-128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1"/>
              <a:buFont typeface="Calibri"/>
              <a:buChar char="-"/>
            </a:pPr>
            <a:r>
              <a:rPr lang="en-US" sz="9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camada de uma CNN recebe um volume 3D de números e gera um volume 3D de números. Por exemplo. A imagem é um cubo 224 * 224 * 3 (RGB) e será transformada em1 * 1000 vetores de probabilidades</a:t>
            </a:r>
            <a:r>
              <a:rPr lang="en-US"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CONVOLUTIONAL NEURAL NETWORKS (CNNs)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825" y="965288"/>
            <a:ext cx="6864350" cy="297574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/>
          <p:nvPr/>
        </p:nvSpPr>
        <p:spPr>
          <a:xfrm>
            <a:off x="1220527" y="4096525"/>
            <a:ext cx="6648889" cy="106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8708" marR="0" lvl="0" indent="-128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1"/>
              <a:buFont typeface="Calibri"/>
              <a:buChar char="-"/>
            </a:pPr>
            <a:r>
              <a:rPr lang="en-US" sz="9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camada de convolução é um detector de recursos que aprende automaticamente a filtrar as informações não necessárias de uma entrada usando o kernel de convolução.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708" marR="0" lvl="0" indent="-71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1"/>
              <a:buFont typeface="Calibri"/>
              <a:buNone/>
            </a:pPr>
            <a:endParaRPr sz="90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708" marR="0" lvl="0" indent="-128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1"/>
              <a:buFont typeface="Calibri"/>
              <a:buChar char="-"/>
            </a:pPr>
            <a:r>
              <a:rPr lang="en-US" sz="9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camadas de agrupamento calculam o valor máximo ou médio de um recurso específico em uma região dos dados de entrada (redução de tamanho das imagens de entrada).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708" marR="0" lvl="0" indent="-71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1"/>
              <a:buFont typeface="Calibri"/>
              <a:buNone/>
            </a:pPr>
            <a:endParaRPr sz="90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708" marR="0" lvl="0" indent="-128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1"/>
              <a:buFont typeface="Calibri"/>
              <a:buChar char="-"/>
            </a:pPr>
            <a:r>
              <a:rPr lang="en-US" sz="9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 ajuda a detectar objetos em alguns locais incomuns e reduz o tamanho da memória.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CONVOLUTIONAL NEURAL NETWORKS (CNNs)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32BF8-C13D-120E-AB99-8FB5467F67CA}"/>
              </a:ext>
            </a:extLst>
          </p:cNvPr>
          <p:cNvSpPr txBox="1">
            <a:spLocks/>
          </p:cNvSpPr>
          <p:nvPr/>
        </p:nvSpPr>
        <p:spPr>
          <a:xfrm>
            <a:off x="1551470" y="1411705"/>
            <a:ext cx="6041060" cy="157844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ct val="0"/>
              </a:spcAft>
            </a:pPr>
            <a:r>
              <a:rPr lang="en-US" altLang="en-US" sz="4800" dirty="0">
                <a:latin typeface="Source Sans Pro" panose="020F0502020204030204" pitchFamily="34" charset="0"/>
                <a:sym typeface="Source Sans Pro" panose="020B0503030403020204" pitchFamily="34" charset="0"/>
              </a:rPr>
              <a:t>1N73L163NC14 3 4 H481L1D4D3 D3 53 4D4P74R 4 MUD4N</a:t>
            </a:r>
            <a:r>
              <a:rPr lang="en-US" altLang="en-US" sz="4800" dirty="0">
                <a:latin typeface="Source Sans Pro" panose="020B0503030403020204" pitchFamily="34" charset="0"/>
                <a:sym typeface="Source Sans Pro" panose="020B0503030403020204" pitchFamily="34" charset="0"/>
              </a:rPr>
              <a:t>Ç4</a:t>
            </a:r>
            <a:endParaRPr lang="en-US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133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973" y="1365252"/>
            <a:ext cx="7532055" cy="294220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 txBox="1"/>
          <p:nvPr/>
        </p:nvSpPr>
        <p:spPr>
          <a:xfrm>
            <a:off x="936052" y="570347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DEEP LEARNING –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REDES NEURAIS CONVOLUCIONAIS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4120" y="1151716"/>
            <a:ext cx="4835761" cy="367648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 txBox="1"/>
          <p:nvPr/>
        </p:nvSpPr>
        <p:spPr>
          <a:xfrm>
            <a:off x="936052" y="570347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DEEP LEARNING –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REDES NEURAIS CONVOLUCIONAIS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975" y="1966176"/>
            <a:ext cx="7756051" cy="140039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/>
          <p:nvPr/>
        </p:nvSpPr>
        <p:spPr>
          <a:xfrm>
            <a:off x="936051" y="4300918"/>
            <a:ext cx="31681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sng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https://experience.huia.haus/</a:t>
            </a:r>
            <a:endParaRPr sz="1200" b="0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9"/>
          <p:cNvSpPr txBox="1"/>
          <p:nvPr/>
        </p:nvSpPr>
        <p:spPr>
          <a:xfrm>
            <a:off x="936052" y="570347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DEEP LEARNING –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REDES NEURAIS CONVOLUCIONAIS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051" y="2240062"/>
            <a:ext cx="4624728" cy="233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 descr="https://cdn-images-1.medium.com/max/800/0*1PSMTM8Brk0hsJuF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0780" y="2239766"/>
            <a:ext cx="2424067" cy="23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0"/>
          <p:cNvSpPr/>
          <p:nvPr/>
        </p:nvSpPr>
        <p:spPr>
          <a:xfrm>
            <a:off x="936001" y="1262381"/>
            <a:ext cx="7335073" cy="69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ideia é que uma convolução (ou um detector de atributos de rede neural local) mapeia uma dada região de uma imagem para um “mapa de atributos”.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936052" y="570347"/>
            <a:ext cx="72729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REDES NEURAIS CONVOLUCIONAIS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CONVOLUÇÃO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3" descr="Resultado de imagem para deep face cn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3965" y="1664900"/>
            <a:ext cx="5316070" cy="29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3"/>
          <p:cNvSpPr txBox="1"/>
          <p:nvPr/>
        </p:nvSpPr>
        <p:spPr>
          <a:xfrm>
            <a:off x="936052" y="570347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REDES NEURAIS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CONVOLUCIONAIS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936051" y="1203668"/>
            <a:ext cx="58323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Estudo de caso: reconhecimento facial com CNN</a:t>
            </a: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825" y="2252363"/>
            <a:ext cx="6864350" cy="2196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 txBox="1"/>
          <p:nvPr/>
        </p:nvSpPr>
        <p:spPr>
          <a:xfrm>
            <a:off x="1354314" y="1018916"/>
            <a:ext cx="6324498" cy="11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1"/>
              <a:buFont typeface="Arial"/>
              <a:buChar char="-"/>
            </a:pP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RNNs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computadores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gerais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aprender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mapear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seqüências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entrada para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seqüências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tamanho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flexível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8566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1"/>
              <a:buFont typeface="Arial"/>
              <a:buNone/>
            </a:pPr>
            <a:endParaRPr sz="1351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1"/>
              <a:buFont typeface="Arial"/>
              <a:buChar char="-"/>
            </a:pP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influenciado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histórico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entradas.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5"/>
          <p:cNvSpPr/>
          <p:nvPr/>
        </p:nvSpPr>
        <p:spPr>
          <a:xfrm>
            <a:off x="1113011" y="4656213"/>
            <a:ext cx="6864350" cy="50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8708" marR="0" lvl="0" indent="-128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1"/>
              <a:buFont typeface="Calibri"/>
              <a:buChar char="-"/>
            </a:pPr>
            <a:r>
              <a:rPr lang="en-US" sz="9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estado da arte resulta em predição de séries temporais, robótica adaptativa, reconhecimento de caligrafia, classificação de imagem, reconhecimento de fala, predição de mercado de ações e outros problemas de aprendizado de seqüência. Tudo pode ser processado seqüencialmente.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RECURRENT NEURAL NETWORKS (RNNs)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0413" y="1984222"/>
            <a:ext cx="2954293" cy="299481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/>
          <p:nvPr/>
        </p:nvSpPr>
        <p:spPr>
          <a:xfrm>
            <a:off x="1382938" y="1018927"/>
            <a:ext cx="6324498" cy="92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1"/>
              <a:buFont typeface="Arial"/>
              <a:buChar char="-"/>
            </a:pP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rede LSTM (Long Short-Term Memory)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um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particular de rede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recorrente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funciona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um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pouco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melhor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prática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devido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sua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equação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atualização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poderosa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a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dinâmicas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propagação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1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retrógradas</a:t>
            </a:r>
            <a:r>
              <a:rPr lang="en-US"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LONG SHORT TERM MEMORY (LSTMs)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ESTUDO DE CASO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8"/>
          <p:cNvSpPr txBox="1"/>
          <p:nvPr/>
        </p:nvSpPr>
        <p:spPr>
          <a:xfrm>
            <a:off x="4270311" y="2177195"/>
            <a:ext cx="4327427" cy="83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Usando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LSTMs para </a:t>
            </a:r>
            <a:r>
              <a:rPr lang="en-US" sz="16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análise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6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sentimentos</a:t>
            </a:r>
            <a:endParaRPr lang="en-US" sz="16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Caso de </a:t>
            </a:r>
            <a:r>
              <a:rPr lang="en-US" sz="16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melhoria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6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atendimento</a:t>
            </a:r>
            <a:r>
              <a:rPr lang="en-US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797" y="1526589"/>
            <a:ext cx="2269991" cy="2219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-41408" y="47636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39" y="3122138"/>
            <a:ext cx="985400" cy="343744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53" y="3132316"/>
            <a:ext cx="817983" cy="323389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374381" y="3930934"/>
            <a:ext cx="2312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ahirtonlopes@gmail.com</a:t>
            </a:r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110" y="1450428"/>
            <a:ext cx="1662461" cy="16624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35" y="1601571"/>
            <a:ext cx="1413408" cy="1370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56" y="3088002"/>
            <a:ext cx="400967" cy="3007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077D5B-D59B-0FFF-AD66-45492B95F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024" y="1586722"/>
            <a:ext cx="1334229" cy="1351901"/>
          </a:xfrm>
          <a:prstGeom prst="rect">
            <a:avLst/>
          </a:prstGeom>
        </p:spPr>
      </p:pic>
      <p:pic>
        <p:nvPicPr>
          <p:cNvPr id="4" name="Imagem 10">
            <a:extLst>
              <a:ext uri="{FF2B5EF4-FFF2-40B4-BE49-F238E27FC236}">
                <a16:creationId xmlns:a16="http://schemas.microsoft.com/office/drawing/2014/main" id="{2A89B266-EBBA-2D22-64F0-AD000ECD4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61" y="1425541"/>
            <a:ext cx="1662461" cy="166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52" y="209197"/>
            <a:ext cx="8699498" cy="470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542" y="2140690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A93D0-A34D-5B44-9E41-E2DF4A0957C3}"/>
              </a:ext>
            </a:extLst>
          </p:cNvPr>
          <p:cNvSpPr txBox="1">
            <a:spLocks/>
          </p:cNvSpPr>
          <p:nvPr/>
        </p:nvSpPr>
        <p:spPr>
          <a:xfrm>
            <a:off x="1416318" y="208990"/>
            <a:ext cx="5851468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en-US" sz="2100" dirty="0">
                <a:latin typeface=""/>
              </a:rPr>
              <a:t>DESCOBERTA DE </a:t>
            </a:r>
            <a:r>
              <a:rPr lang="pt-BR" altLang="en-US" sz="2100" dirty="0">
                <a:solidFill>
                  <a:srgbClr val="ED145B"/>
                </a:solidFill>
                <a:latin typeface=""/>
              </a:rPr>
              <a:t>CONHECIMENTO</a:t>
            </a:r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B58BDD7E-DD10-CC4B-82BB-E0B2EAD79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53" y="1354667"/>
            <a:ext cx="6935893" cy="28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EC20D-A354-1F85-FE2A-B336551073E3}"/>
              </a:ext>
            </a:extLst>
          </p:cNvPr>
          <p:cNvSpPr txBox="1">
            <a:spLocks/>
          </p:cNvSpPr>
          <p:nvPr/>
        </p:nvSpPr>
        <p:spPr>
          <a:xfrm>
            <a:off x="1646266" y="239560"/>
            <a:ext cx="5851468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en-US" sz="2100" dirty="0">
                <a:latin typeface=""/>
              </a:rPr>
              <a:t>CASO </a:t>
            </a:r>
            <a:r>
              <a:rPr lang="pt-BR" altLang="en-US" sz="2100" dirty="0">
                <a:solidFill>
                  <a:srgbClr val="ED145B"/>
                </a:solidFill>
                <a:latin typeface=""/>
              </a:rPr>
              <a:t>PRÁTICO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A4C2B1-C901-2FB8-71E3-E40D52E5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2859"/>
            <a:ext cx="7772400" cy="39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3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MACHINE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E 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311" y="1045028"/>
            <a:ext cx="6074389" cy="356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/>
        </p:nvSpPr>
        <p:spPr>
          <a:xfrm>
            <a:off x="936051" y="567965"/>
            <a:ext cx="72729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TIPO DE APRENDIZADO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E PROBLEMAS DA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278" y="1334277"/>
            <a:ext cx="4934456" cy="349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91" y="1632858"/>
            <a:ext cx="7922629" cy="213643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FLUXO EM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INTELIGÊNCIA ARTIFICIAL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430" y="1263863"/>
            <a:ext cx="5802151" cy="358302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/>
          <p:nvPr/>
        </p:nvSpPr>
        <p:spPr>
          <a:xfrm>
            <a:off x="936051" y="567965"/>
            <a:ext cx="7272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FLUXO EM </a:t>
            </a:r>
            <a:r>
              <a:rPr lang="en-US" sz="1800" b="0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47E37EC11C8246B76D75C67DE7970E" ma:contentTypeVersion="14" ma:contentTypeDescription="Crie um novo documento." ma:contentTypeScope="" ma:versionID="f97aeb87f96a0695e11011f9350a6561">
  <xsd:schema xmlns:xsd="http://www.w3.org/2001/XMLSchema" xmlns:xs="http://www.w3.org/2001/XMLSchema" xmlns:p="http://schemas.microsoft.com/office/2006/metadata/properties" xmlns:ns2="a6194295-1792-4b63-878c-b29c2ff82726" xmlns:ns3="49c50ba2-eaf4-4058-b769-73a32109933c" targetNamespace="http://schemas.microsoft.com/office/2006/metadata/properties" ma:root="true" ma:fieldsID="9a66a09ffe370a3e75ab13bfd2eae1ac" ns2:_="" ns3:_="">
    <xsd:import namespace="a6194295-1792-4b63-878c-b29c2ff82726"/>
    <xsd:import namespace="49c50ba2-eaf4-4058-b769-73a321099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50ba2-eaf4-4058-b769-73a32109933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7fb2c2c7-f342-4333-8cbb-3b7bdcf8b711}" ma:internalName="TaxCatchAll" ma:showField="CatchAllData" ma:web="49c50ba2-eaf4-4058-b769-73a3210993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194295-1792-4b63-878c-b29c2ff82726">
      <Terms xmlns="http://schemas.microsoft.com/office/infopath/2007/PartnerControls"/>
    </lcf76f155ced4ddcb4097134ff3c332f>
    <TaxCatchAll xmlns="49c50ba2-eaf4-4058-b769-73a32109933c" xsi:nil="true"/>
  </documentManagement>
</p:properties>
</file>

<file path=customXml/itemProps1.xml><?xml version="1.0" encoding="utf-8"?>
<ds:datastoreItem xmlns:ds="http://schemas.openxmlformats.org/officeDocument/2006/customXml" ds:itemID="{5761184E-0F00-4BB3-8685-5ACA6D7048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01AFE6-A2B7-49EF-95E3-F8278B37C8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94295-1792-4b63-878c-b29c2ff82726"/>
    <ds:schemaRef ds:uri="49c50ba2-eaf4-4058-b769-73a3210993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9C8794-E3C3-48A2-AFDE-85C98E6FCCF1}">
  <ds:schemaRefs>
    <ds:schemaRef ds:uri="http://schemas.microsoft.com/office/2006/metadata/properties"/>
    <ds:schemaRef ds:uri="http://schemas.microsoft.com/office/infopath/2007/PartnerControls"/>
    <ds:schemaRef ds:uri="a6194295-1792-4b63-878c-b29c2ff82726"/>
    <ds:schemaRef ds:uri="49c50ba2-eaf4-4058-b769-73a32109933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</TotalTime>
  <Words>1200</Words>
  <Application>Microsoft Macintosh PowerPoint</Application>
  <PresentationFormat>Personalizar</PresentationFormat>
  <Paragraphs>121</Paragraphs>
  <Slides>39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Calibri</vt:lpstr>
      <vt:lpstr>Gotham HTF Book</vt:lpstr>
      <vt:lpstr>Gotham HTF Light</vt:lpstr>
      <vt:lpstr>Source Sans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Ahirton Lopes</cp:lastModifiedBy>
  <cp:revision>97</cp:revision>
  <dcterms:created xsi:type="dcterms:W3CDTF">2019-02-15T12:16:11Z</dcterms:created>
  <dcterms:modified xsi:type="dcterms:W3CDTF">2024-10-22T12:17:06Z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0x010100A647E37EC11C8246B76D75C67DE7970E</vt:lpwstr>
  </property>
</Properties>
</file>